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81813" cy="9296400"/>
  <p:embeddedFontLst>
    <p:embeddedFont>
      <p:font typeface="Arial Black" panose="020B0A04020102020204" pitchFamily="34" charset="0"/>
      <p:regular r:id="rId15"/>
      <p:bold r:id="rId1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9" roundtripDataSignature="AMtx7mj8mstvRUdItejo6LIbBTeKAvR6+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49ADA3C-2645-48F4-A9A7-E8956AD46AB7}">
  <a:tblStyle styleId="{649ADA3C-2645-48F4-A9A7-E8956AD46AB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7D1634A9-392F-4965-AE68-42E51E141D0F}" styleName="Table_1">
    <a:wholeTbl>
      <a:tcTxStyle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63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63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63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63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63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63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F017CCF5-1A83-4908-99EE-240FE8E7207B}" styleName="Table_2">
    <a:wholeTbl>
      <a:tcTxStyle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52" d="100"/>
          <a:sy n="152" d="100"/>
        </p:scale>
        <p:origin x="2060" y="1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customschemas.google.com/relationships/presentationmetadata" Target="meta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82119" cy="4664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25" tIns="46200" rIns="92425" bIns="462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98102" y="0"/>
            <a:ext cx="2982119" cy="4664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25" tIns="46200" rIns="92425" bIns="462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350963" y="1162050"/>
            <a:ext cx="4179887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8182" y="4473892"/>
            <a:ext cx="5505450" cy="3660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25" tIns="46200" rIns="92425" bIns="462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829967"/>
            <a:ext cx="2982119" cy="466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25" tIns="46200" rIns="92425" bIns="462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98102" y="8829967"/>
            <a:ext cx="2982119" cy="466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25" tIns="46200" rIns="92425" bIns="462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50963" y="1162050"/>
            <a:ext cx="4179887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7" name="Google Shape;87;p1:notes"/>
          <p:cNvSpPr txBox="1">
            <a:spLocks noGrp="1"/>
          </p:cNvSpPr>
          <p:nvPr>
            <p:ph type="body" idx="1"/>
          </p:nvPr>
        </p:nvSpPr>
        <p:spPr>
          <a:xfrm>
            <a:off x="688182" y="4473892"/>
            <a:ext cx="5505450" cy="3660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25" tIns="46200" rIns="92425" bIns="462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1:notes"/>
          <p:cNvSpPr txBox="1">
            <a:spLocks noGrp="1"/>
          </p:cNvSpPr>
          <p:nvPr>
            <p:ph type="sldNum" idx="12"/>
          </p:nvPr>
        </p:nvSpPr>
        <p:spPr>
          <a:xfrm>
            <a:off x="3898102" y="8829967"/>
            <a:ext cx="2982119" cy="466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25" tIns="46200" rIns="92425" bIns="462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3b2cd296045_0_14:notes"/>
          <p:cNvSpPr txBox="1">
            <a:spLocks noGrp="1"/>
          </p:cNvSpPr>
          <p:nvPr>
            <p:ph type="body" idx="1"/>
          </p:nvPr>
        </p:nvSpPr>
        <p:spPr>
          <a:xfrm>
            <a:off x="688182" y="4473892"/>
            <a:ext cx="5505600" cy="3660600"/>
          </a:xfrm>
          <a:prstGeom prst="rect">
            <a:avLst/>
          </a:prstGeom>
        </p:spPr>
        <p:txBody>
          <a:bodyPr spcFirstLastPara="1" wrap="square" lIns="92425" tIns="46200" rIns="92425" bIns="462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g3b2cd296045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50963" y="1162050"/>
            <a:ext cx="4179900" cy="3136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3b2cd296045_0_24:notes"/>
          <p:cNvSpPr txBox="1">
            <a:spLocks noGrp="1"/>
          </p:cNvSpPr>
          <p:nvPr>
            <p:ph type="body" idx="1"/>
          </p:nvPr>
        </p:nvSpPr>
        <p:spPr>
          <a:xfrm>
            <a:off x="688182" y="4473892"/>
            <a:ext cx="5505600" cy="3660600"/>
          </a:xfrm>
          <a:prstGeom prst="rect">
            <a:avLst/>
          </a:prstGeom>
        </p:spPr>
        <p:txBody>
          <a:bodyPr spcFirstLastPara="1" wrap="square" lIns="92425" tIns="46200" rIns="92425" bIns="462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g3b2cd296045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50963" y="1162050"/>
            <a:ext cx="4179900" cy="3136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50963" y="1162050"/>
            <a:ext cx="4179887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9" name="Google Shape;179;p6:notes"/>
          <p:cNvSpPr txBox="1">
            <a:spLocks noGrp="1"/>
          </p:cNvSpPr>
          <p:nvPr>
            <p:ph type="body" idx="1"/>
          </p:nvPr>
        </p:nvSpPr>
        <p:spPr>
          <a:xfrm>
            <a:off x="688182" y="4473892"/>
            <a:ext cx="5505450" cy="3660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25" tIns="46200" rIns="92425" bIns="462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6:notes"/>
          <p:cNvSpPr txBox="1">
            <a:spLocks noGrp="1"/>
          </p:cNvSpPr>
          <p:nvPr>
            <p:ph type="sldNum" idx="12"/>
          </p:nvPr>
        </p:nvSpPr>
        <p:spPr>
          <a:xfrm>
            <a:off x="3898102" y="8829967"/>
            <a:ext cx="2982119" cy="466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25" tIns="46200" rIns="92425" bIns="462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50963" y="1162050"/>
            <a:ext cx="4179887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7" name="Google Shape;97;p2:notes"/>
          <p:cNvSpPr txBox="1">
            <a:spLocks noGrp="1"/>
          </p:cNvSpPr>
          <p:nvPr>
            <p:ph type="body" idx="1"/>
          </p:nvPr>
        </p:nvSpPr>
        <p:spPr>
          <a:xfrm>
            <a:off x="688182" y="4473892"/>
            <a:ext cx="5505450" cy="3660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25" tIns="46200" rIns="92425" bIns="462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2:notes"/>
          <p:cNvSpPr txBox="1">
            <a:spLocks noGrp="1"/>
          </p:cNvSpPr>
          <p:nvPr>
            <p:ph type="sldNum" idx="12"/>
          </p:nvPr>
        </p:nvSpPr>
        <p:spPr>
          <a:xfrm>
            <a:off x="3898102" y="8829967"/>
            <a:ext cx="2982119" cy="466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25" tIns="46200" rIns="92425" bIns="462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3:notes"/>
          <p:cNvSpPr txBox="1">
            <a:spLocks noGrp="1"/>
          </p:cNvSpPr>
          <p:nvPr>
            <p:ph type="body" idx="1"/>
          </p:nvPr>
        </p:nvSpPr>
        <p:spPr>
          <a:xfrm>
            <a:off x="688182" y="4473892"/>
            <a:ext cx="5505450" cy="3660458"/>
          </a:xfrm>
          <a:prstGeom prst="rect">
            <a:avLst/>
          </a:prstGeom>
        </p:spPr>
        <p:txBody>
          <a:bodyPr spcFirstLastPara="1" wrap="square" lIns="92425" tIns="46200" rIns="92425" bIns="462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50963" y="1162050"/>
            <a:ext cx="4179887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4:notes"/>
          <p:cNvSpPr txBox="1">
            <a:spLocks noGrp="1"/>
          </p:cNvSpPr>
          <p:nvPr>
            <p:ph type="body" idx="1"/>
          </p:nvPr>
        </p:nvSpPr>
        <p:spPr>
          <a:xfrm>
            <a:off x="688182" y="4473892"/>
            <a:ext cx="5505450" cy="3660458"/>
          </a:xfrm>
          <a:prstGeom prst="rect">
            <a:avLst/>
          </a:prstGeom>
        </p:spPr>
        <p:txBody>
          <a:bodyPr spcFirstLastPara="1" wrap="square" lIns="92425" tIns="46200" rIns="92425" bIns="462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50963" y="1162050"/>
            <a:ext cx="4179887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3ad3e401283_0_0:notes"/>
          <p:cNvSpPr txBox="1">
            <a:spLocks noGrp="1"/>
          </p:cNvSpPr>
          <p:nvPr>
            <p:ph type="body" idx="1"/>
          </p:nvPr>
        </p:nvSpPr>
        <p:spPr>
          <a:xfrm>
            <a:off x="688182" y="4473892"/>
            <a:ext cx="5505600" cy="3660600"/>
          </a:xfrm>
          <a:prstGeom prst="rect">
            <a:avLst/>
          </a:prstGeom>
        </p:spPr>
        <p:txBody>
          <a:bodyPr spcFirstLastPara="1" wrap="square" lIns="92425" tIns="46200" rIns="92425" bIns="462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g3ad3e40128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50963" y="1162050"/>
            <a:ext cx="4179900" cy="3136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3e7fce1e61f_0_0:notes"/>
          <p:cNvSpPr txBox="1">
            <a:spLocks noGrp="1"/>
          </p:cNvSpPr>
          <p:nvPr>
            <p:ph type="body" idx="1"/>
          </p:nvPr>
        </p:nvSpPr>
        <p:spPr>
          <a:xfrm>
            <a:off x="688182" y="4473892"/>
            <a:ext cx="5505600" cy="3660600"/>
          </a:xfrm>
          <a:prstGeom prst="rect">
            <a:avLst/>
          </a:prstGeom>
        </p:spPr>
        <p:txBody>
          <a:bodyPr spcFirstLastPara="1" wrap="square" lIns="92425" tIns="46200" rIns="92425" bIns="462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g3e7fce1e61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50963" y="1162050"/>
            <a:ext cx="4179900" cy="3136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5:notes"/>
          <p:cNvSpPr txBox="1">
            <a:spLocks noGrp="1"/>
          </p:cNvSpPr>
          <p:nvPr>
            <p:ph type="body" idx="1"/>
          </p:nvPr>
        </p:nvSpPr>
        <p:spPr>
          <a:xfrm>
            <a:off x="688182" y="4473892"/>
            <a:ext cx="5505450" cy="3660458"/>
          </a:xfrm>
          <a:prstGeom prst="rect">
            <a:avLst/>
          </a:prstGeom>
        </p:spPr>
        <p:txBody>
          <a:bodyPr spcFirstLastPara="1" wrap="square" lIns="92425" tIns="46200" rIns="92425" bIns="462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50963" y="1162050"/>
            <a:ext cx="4179887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3b2cd296045_0_0:notes"/>
          <p:cNvSpPr txBox="1">
            <a:spLocks noGrp="1"/>
          </p:cNvSpPr>
          <p:nvPr>
            <p:ph type="body" idx="1"/>
          </p:nvPr>
        </p:nvSpPr>
        <p:spPr>
          <a:xfrm>
            <a:off x="688182" y="4473892"/>
            <a:ext cx="5505600" cy="3660600"/>
          </a:xfrm>
          <a:prstGeom prst="rect">
            <a:avLst/>
          </a:prstGeom>
        </p:spPr>
        <p:txBody>
          <a:bodyPr spcFirstLastPara="1" wrap="square" lIns="92425" tIns="46200" rIns="92425" bIns="462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g3b2cd29604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50963" y="1162050"/>
            <a:ext cx="4179887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3b2cd296045_0_7:notes"/>
          <p:cNvSpPr txBox="1">
            <a:spLocks noGrp="1"/>
          </p:cNvSpPr>
          <p:nvPr>
            <p:ph type="body" idx="1"/>
          </p:nvPr>
        </p:nvSpPr>
        <p:spPr>
          <a:xfrm>
            <a:off x="688182" y="4473892"/>
            <a:ext cx="5505600" cy="3660600"/>
          </a:xfrm>
          <a:prstGeom prst="rect">
            <a:avLst/>
          </a:prstGeom>
        </p:spPr>
        <p:txBody>
          <a:bodyPr spcFirstLastPara="1" wrap="square" lIns="92425" tIns="46200" rIns="92425" bIns="462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g3b2cd296045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50963" y="1162050"/>
            <a:ext cx="4179887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lt1"/>
        </a:solid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8"/>
          <p:cNvSpPr txBox="1"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8"/>
          <p:cNvSpPr txBox="1"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9" name="Google Shape;19;p8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Google Shape;20;p8"/>
          <p:cNvSpPr txBox="1">
            <a:spLocks noGrp="1"/>
          </p:cNvSpPr>
          <p:nvPr>
            <p:ph type="ftr" idx="11"/>
          </p:nvPr>
        </p:nvSpPr>
        <p:spPr>
          <a:xfrm>
            <a:off x="2874026" y="6356351"/>
            <a:ext cx="339594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8"/>
          <p:cNvSpPr txBox="1">
            <a:spLocks noGrp="1"/>
          </p:cNvSpPr>
          <p:nvPr>
            <p:ph type="sldNum" idx="12"/>
          </p:nvPr>
        </p:nvSpPr>
        <p:spPr>
          <a:xfrm>
            <a:off x="6424900" y="6322925"/>
            <a:ext cx="2090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7"/>
          <p:cNvSpPr txBox="1">
            <a:spLocks noGrp="1"/>
          </p:cNvSpPr>
          <p:nvPr>
            <p:ph type="title"/>
          </p:nvPr>
        </p:nvSpPr>
        <p:spPr>
          <a:xfrm>
            <a:off x="0" y="18256"/>
            <a:ext cx="9144000" cy="1237668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7"/>
          <p:cNvSpPr txBox="1">
            <a:spLocks noGrp="1"/>
          </p:cNvSpPr>
          <p:nvPr>
            <p:ph type="body" idx="1"/>
          </p:nvPr>
        </p:nvSpPr>
        <p:spPr>
          <a:xfrm rot="5400000">
            <a:off x="2238174" y="-100213"/>
            <a:ext cx="4667652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6" name="Google Shape;76;p17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Google Shape;77;p17"/>
          <p:cNvSpPr txBox="1">
            <a:spLocks noGrp="1"/>
          </p:cNvSpPr>
          <p:nvPr>
            <p:ph type="ftr" idx="11"/>
          </p:nvPr>
        </p:nvSpPr>
        <p:spPr>
          <a:xfrm>
            <a:off x="2874026" y="6356351"/>
            <a:ext cx="339594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7"/>
          <p:cNvSpPr txBox="1">
            <a:spLocks noGrp="1"/>
          </p:cNvSpPr>
          <p:nvPr>
            <p:ph type="sldNum" idx="12"/>
          </p:nvPr>
        </p:nvSpPr>
        <p:spPr>
          <a:xfrm>
            <a:off x="6424900" y="6322925"/>
            <a:ext cx="2090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8"/>
          <p:cNvSpPr txBox="1">
            <a:spLocks noGrp="1"/>
          </p:cNvSpPr>
          <p:nvPr>
            <p:ph type="title"/>
          </p:nvPr>
        </p:nvSpPr>
        <p:spPr>
          <a:xfrm rot="5400000">
            <a:off x="4623594" y="2285207"/>
            <a:ext cx="5811838" cy="1971675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8"/>
          <p:cNvSpPr txBox="1">
            <a:spLocks noGrp="1"/>
          </p:cNvSpPr>
          <p:nvPr>
            <p:ph type="body" idx="1"/>
          </p:nvPr>
        </p:nvSpPr>
        <p:spPr>
          <a:xfrm rot="5400000">
            <a:off x="623094" y="370681"/>
            <a:ext cx="5811838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2" name="Google Shape;82;p18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Google Shape;83;p18"/>
          <p:cNvSpPr txBox="1">
            <a:spLocks noGrp="1"/>
          </p:cNvSpPr>
          <p:nvPr>
            <p:ph type="ftr" idx="11"/>
          </p:nvPr>
        </p:nvSpPr>
        <p:spPr>
          <a:xfrm>
            <a:off x="2874026" y="6356351"/>
            <a:ext cx="339594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8"/>
          <p:cNvSpPr txBox="1">
            <a:spLocks noGrp="1"/>
          </p:cNvSpPr>
          <p:nvPr>
            <p:ph type="sldNum" idx="12"/>
          </p:nvPr>
        </p:nvSpPr>
        <p:spPr>
          <a:xfrm>
            <a:off x="6424900" y="6322925"/>
            <a:ext cx="2090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bg>
      <p:bgPr>
        <a:solidFill>
          <a:schemeClr val="lt1"/>
        </a:solid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9"/>
          <p:cNvSpPr txBox="1">
            <a:spLocks noGrp="1"/>
          </p:cNvSpPr>
          <p:nvPr>
            <p:ph type="title"/>
          </p:nvPr>
        </p:nvSpPr>
        <p:spPr>
          <a:xfrm>
            <a:off x="0" y="18256"/>
            <a:ext cx="9144000" cy="1237668"/>
          </a:xfrm>
          <a:prstGeom prst="rect">
            <a:avLst/>
          </a:prstGeom>
          <a:solidFill>
            <a:srgbClr val="085796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9"/>
          <p:cNvSpPr txBox="1">
            <a:spLocks noGrp="1"/>
          </p:cNvSpPr>
          <p:nvPr>
            <p:ph type="body" idx="1"/>
          </p:nvPr>
        </p:nvSpPr>
        <p:spPr>
          <a:xfrm>
            <a:off x="628650" y="1509311"/>
            <a:ext cx="7886700" cy="4667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b="1">
                <a:solidFill>
                  <a:schemeClr val="dk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solidFill>
                  <a:schemeClr val="dk1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solidFill>
                  <a:schemeClr val="dk1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solidFill>
                  <a:schemeClr val="dk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p9"/>
          <p:cNvSpPr txBox="1">
            <a:spLocks noGrp="1"/>
          </p:cNvSpPr>
          <p:nvPr>
            <p:ph type="ftr" idx="11"/>
          </p:nvPr>
        </p:nvSpPr>
        <p:spPr>
          <a:xfrm>
            <a:off x="2874026" y="6356351"/>
            <a:ext cx="339594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9"/>
          <p:cNvSpPr txBox="1">
            <a:spLocks noGrp="1"/>
          </p:cNvSpPr>
          <p:nvPr>
            <p:ph type="sldNum" idx="12"/>
          </p:nvPr>
        </p:nvSpPr>
        <p:spPr>
          <a:xfrm>
            <a:off x="6391848" y="6322919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27" name="Google Shape;27;p9"/>
          <p:cNvCxnSpPr/>
          <p:nvPr/>
        </p:nvCxnSpPr>
        <p:spPr>
          <a:xfrm rot="10800000">
            <a:off x="0" y="1255924"/>
            <a:ext cx="9144000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0"/>
          <p:cNvSpPr txBox="1"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0"/>
          <p:cNvSpPr txBox="1"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1" name="Google Shape;31;p10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Google Shape;32;p10"/>
          <p:cNvSpPr txBox="1">
            <a:spLocks noGrp="1"/>
          </p:cNvSpPr>
          <p:nvPr>
            <p:ph type="ftr" idx="11"/>
          </p:nvPr>
        </p:nvSpPr>
        <p:spPr>
          <a:xfrm>
            <a:off x="2874026" y="6356351"/>
            <a:ext cx="339594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10"/>
          <p:cNvSpPr txBox="1">
            <a:spLocks noGrp="1"/>
          </p:cNvSpPr>
          <p:nvPr>
            <p:ph type="sldNum" idx="12"/>
          </p:nvPr>
        </p:nvSpPr>
        <p:spPr>
          <a:xfrm>
            <a:off x="6424900" y="6322925"/>
            <a:ext cx="2090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1"/>
          <p:cNvSpPr txBox="1">
            <a:spLocks noGrp="1"/>
          </p:cNvSpPr>
          <p:nvPr>
            <p:ph type="title"/>
          </p:nvPr>
        </p:nvSpPr>
        <p:spPr>
          <a:xfrm>
            <a:off x="0" y="18256"/>
            <a:ext cx="9144000" cy="1237668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11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11"/>
          <p:cNvSpPr txBox="1">
            <a:spLocks noGrp="1"/>
          </p:cNvSpPr>
          <p:nvPr>
            <p:ph type="body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" name="Google Shape;38;p11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Google Shape;39;p11"/>
          <p:cNvSpPr txBox="1">
            <a:spLocks noGrp="1"/>
          </p:cNvSpPr>
          <p:nvPr>
            <p:ph type="ftr" idx="11"/>
          </p:nvPr>
        </p:nvSpPr>
        <p:spPr>
          <a:xfrm>
            <a:off x="2874026" y="6356351"/>
            <a:ext cx="339594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11"/>
          <p:cNvSpPr txBox="1">
            <a:spLocks noGrp="1"/>
          </p:cNvSpPr>
          <p:nvPr>
            <p:ph type="sldNum" idx="12"/>
          </p:nvPr>
        </p:nvSpPr>
        <p:spPr>
          <a:xfrm>
            <a:off x="6424900" y="6322925"/>
            <a:ext cx="2090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2"/>
          <p:cNvSpPr txBox="1"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2"/>
          <p:cNvSpPr txBox="1"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4" name="Google Shape;44;p12"/>
          <p:cNvSpPr txBox="1">
            <a:spLocks noGrp="1"/>
          </p:cNvSpPr>
          <p:nvPr>
            <p:ph type="body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" name="Google Shape;45;p12"/>
          <p:cNvSpPr txBox="1">
            <a:spLocks noGrp="1"/>
          </p:cNvSpPr>
          <p:nvPr>
            <p:ph type="body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6" name="Google Shape;46;p12"/>
          <p:cNvSpPr txBox="1">
            <a:spLocks noGrp="1"/>
          </p:cNvSpPr>
          <p:nvPr>
            <p:ph type="body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12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Google Shape;48;p12"/>
          <p:cNvSpPr txBox="1">
            <a:spLocks noGrp="1"/>
          </p:cNvSpPr>
          <p:nvPr>
            <p:ph type="ftr" idx="11"/>
          </p:nvPr>
        </p:nvSpPr>
        <p:spPr>
          <a:xfrm>
            <a:off x="2874026" y="6356351"/>
            <a:ext cx="339594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6424900" y="6322925"/>
            <a:ext cx="2090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0" y="18256"/>
            <a:ext cx="9144000" cy="1237668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ftr" idx="11"/>
          </p:nvPr>
        </p:nvSpPr>
        <p:spPr>
          <a:xfrm>
            <a:off x="2874026" y="6356351"/>
            <a:ext cx="339594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sldNum" idx="12"/>
          </p:nvPr>
        </p:nvSpPr>
        <p:spPr>
          <a:xfrm>
            <a:off x="6424900" y="6322925"/>
            <a:ext cx="2090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4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Google Shape;57;p14"/>
          <p:cNvSpPr txBox="1">
            <a:spLocks noGrp="1"/>
          </p:cNvSpPr>
          <p:nvPr>
            <p:ph type="ftr" idx="11"/>
          </p:nvPr>
        </p:nvSpPr>
        <p:spPr>
          <a:xfrm>
            <a:off x="2874026" y="6356351"/>
            <a:ext cx="339594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sldNum" idx="12"/>
          </p:nvPr>
        </p:nvSpPr>
        <p:spPr>
          <a:xfrm>
            <a:off x="6424900" y="6322925"/>
            <a:ext cx="2090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5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5"/>
          <p:cNvSpPr txBox="1">
            <a:spLocks noGrp="1"/>
          </p:cNvSpPr>
          <p:nvPr>
            <p:ph type="body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2" name="Google Shape;62;p15"/>
          <p:cNvSpPr txBox="1">
            <a:spLocks noGrp="1"/>
          </p:cNvSpPr>
          <p:nvPr>
            <p:ph type="body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3" name="Google Shape;63;p15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15"/>
          <p:cNvSpPr txBox="1">
            <a:spLocks noGrp="1"/>
          </p:cNvSpPr>
          <p:nvPr>
            <p:ph type="ftr" idx="11"/>
          </p:nvPr>
        </p:nvSpPr>
        <p:spPr>
          <a:xfrm>
            <a:off x="2874026" y="6356351"/>
            <a:ext cx="339594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5"/>
          <p:cNvSpPr txBox="1">
            <a:spLocks noGrp="1"/>
          </p:cNvSpPr>
          <p:nvPr>
            <p:ph type="sldNum" idx="12"/>
          </p:nvPr>
        </p:nvSpPr>
        <p:spPr>
          <a:xfrm>
            <a:off x="6424900" y="6322925"/>
            <a:ext cx="2090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6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6"/>
          <p:cNvSpPr>
            <a:spLocks noGrp="1"/>
          </p:cNvSpPr>
          <p:nvPr>
            <p:ph type="pic" idx="2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9" name="Google Shape;69;p16"/>
          <p:cNvSpPr txBox="1">
            <a:spLocks noGrp="1"/>
          </p:cNvSpPr>
          <p:nvPr>
            <p:ph type="body" idx="1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0" name="Google Shape;70;p16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Google Shape;71;p16"/>
          <p:cNvSpPr txBox="1">
            <a:spLocks noGrp="1"/>
          </p:cNvSpPr>
          <p:nvPr>
            <p:ph type="ftr" idx="11"/>
          </p:nvPr>
        </p:nvSpPr>
        <p:spPr>
          <a:xfrm>
            <a:off x="2874026" y="6356351"/>
            <a:ext cx="339594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6"/>
          <p:cNvSpPr txBox="1">
            <a:spLocks noGrp="1"/>
          </p:cNvSpPr>
          <p:nvPr>
            <p:ph type="sldNum" idx="12"/>
          </p:nvPr>
        </p:nvSpPr>
        <p:spPr>
          <a:xfrm>
            <a:off x="6424900" y="6322925"/>
            <a:ext cx="2090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9FCF3"/>
            </a:gs>
            <a:gs pos="74000">
              <a:srgbClr val="D8D8D8"/>
            </a:gs>
            <a:gs pos="83000">
              <a:srgbClr val="BFBFBF"/>
            </a:gs>
            <a:gs pos="100000">
              <a:srgbClr val="ADC5B8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7"/>
          <p:cNvSpPr txBox="1">
            <a:spLocks noGrp="1"/>
          </p:cNvSpPr>
          <p:nvPr>
            <p:ph type="title"/>
          </p:nvPr>
        </p:nvSpPr>
        <p:spPr>
          <a:xfrm>
            <a:off x="0" y="18256"/>
            <a:ext cx="9144000" cy="1237668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7"/>
          <p:cNvSpPr txBox="1">
            <a:spLocks noGrp="1"/>
          </p:cNvSpPr>
          <p:nvPr>
            <p:ph type="body" idx="1"/>
          </p:nvPr>
        </p:nvSpPr>
        <p:spPr>
          <a:xfrm>
            <a:off x="628650" y="1509311"/>
            <a:ext cx="7886700" cy="4667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7"/>
          <p:cNvSpPr txBox="1">
            <a:spLocks noGrp="1"/>
          </p:cNvSpPr>
          <p:nvPr>
            <p:ph type="ftr" idx="11"/>
          </p:nvPr>
        </p:nvSpPr>
        <p:spPr>
          <a:xfrm>
            <a:off x="2874026" y="6356351"/>
            <a:ext cx="339594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7"/>
          <p:cNvSpPr txBox="1">
            <a:spLocks noGrp="1"/>
          </p:cNvSpPr>
          <p:nvPr>
            <p:ph type="sldNum" idx="12"/>
          </p:nvPr>
        </p:nvSpPr>
        <p:spPr>
          <a:xfrm>
            <a:off x="6424900" y="6322925"/>
            <a:ext cx="2090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4" name="Google Shape;14;p7"/>
          <p:cNvCxnSpPr/>
          <p:nvPr/>
        </p:nvCxnSpPr>
        <p:spPr>
          <a:xfrm rot="10800000">
            <a:off x="0" y="1255924"/>
            <a:ext cx="9144000" cy="0"/>
          </a:xfrm>
          <a:prstGeom prst="straightConnector1">
            <a:avLst/>
          </a:prstGeom>
          <a:noFill/>
          <a:ln w="22225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5" name="Google Shape;15;p7" descr="A close-up of a logo&#10;&#10;AI-generated content may be incorrect.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0" y="5867400"/>
            <a:ext cx="990600" cy="99060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Google Shape;90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67583" cy="6869576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"/>
          <p:cNvSpPr txBox="1">
            <a:spLocks noGrp="1"/>
          </p:cNvSpPr>
          <p:nvPr>
            <p:ph type="ctrTitle"/>
          </p:nvPr>
        </p:nvSpPr>
        <p:spPr>
          <a:xfrm>
            <a:off x="-29275" y="-27519"/>
            <a:ext cx="9196858" cy="1309908"/>
          </a:xfrm>
          <a:prstGeom prst="rect">
            <a:avLst/>
          </a:prstGeom>
          <a:solidFill>
            <a:srgbClr val="085796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lang="en-US" sz="3200" b="1"/>
              <a:t>Construction and Materials Management System</a:t>
            </a:r>
            <a:endParaRPr/>
          </a:p>
        </p:txBody>
      </p:sp>
      <p:sp>
        <p:nvSpPr>
          <p:cNvPr id="92" name="Google Shape;92;p1"/>
          <p:cNvSpPr txBox="1"/>
          <p:nvPr/>
        </p:nvSpPr>
        <p:spPr>
          <a:xfrm>
            <a:off x="6900" y="5004400"/>
            <a:ext cx="9153900" cy="1643700"/>
          </a:xfrm>
          <a:prstGeom prst="rect">
            <a:avLst/>
          </a:prstGeom>
          <a:solidFill>
            <a:schemeClr val="lt2">
              <a:alpha val="71764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9398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rgbClr val="08589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85898"/>
              </a:buClr>
              <a:buSzPts val="3200"/>
              <a:buFont typeface="Arial"/>
              <a:buNone/>
            </a:pPr>
            <a:r>
              <a:rPr lang="en-US" sz="3200" b="1" i="0" u="none" strike="noStrike" cap="none">
                <a:solidFill>
                  <a:srgbClr val="085898"/>
                </a:solidFill>
                <a:latin typeface="Arial Black"/>
                <a:ea typeface="Arial Black"/>
                <a:cs typeface="Arial Black"/>
                <a:sym typeface="Arial Black"/>
              </a:rPr>
              <a:t>RFP Pre-proposal Conference</a:t>
            </a:r>
            <a:endParaRPr/>
          </a:p>
          <a:p>
            <a: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85898"/>
              </a:buClr>
              <a:buSzPts val="2600"/>
              <a:buFont typeface="Arial"/>
              <a:buNone/>
            </a:pPr>
            <a:r>
              <a:rPr lang="en-US" sz="2600">
                <a:solidFill>
                  <a:srgbClr val="085898"/>
                </a:solidFill>
                <a:latin typeface="Arial Black"/>
                <a:ea typeface="Arial Black"/>
                <a:cs typeface="Arial Black"/>
                <a:sym typeface="Arial Black"/>
              </a:rPr>
              <a:t>May 13</a:t>
            </a:r>
            <a:r>
              <a:rPr lang="en-US" sz="2600" b="0" i="0" u="none" strike="noStrike" cap="none">
                <a:solidFill>
                  <a:srgbClr val="085898"/>
                </a:solidFill>
                <a:latin typeface="Arial Black"/>
                <a:ea typeface="Arial Black"/>
                <a:cs typeface="Arial Black"/>
                <a:sym typeface="Arial Black"/>
              </a:rPr>
              <a:t>, 2026</a:t>
            </a:r>
            <a:endParaRPr/>
          </a:p>
        </p:txBody>
      </p:sp>
      <p:cxnSp>
        <p:nvCxnSpPr>
          <p:cNvPr id="93" name="Google Shape;93;p1"/>
          <p:cNvCxnSpPr/>
          <p:nvPr/>
        </p:nvCxnSpPr>
        <p:spPr>
          <a:xfrm rot="10800000">
            <a:off x="-39031" y="1282389"/>
            <a:ext cx="9183031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94" name="Google Shape;94;p1" descr="A close-up of a logo&#10;&#10;AI-generated content may be incorrect.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898" y="5212824"/>
            <a:ext cx="1226850" cy="1226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3b2cd296045_0_14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1237800"/>
          </a:xfrm>
          <a:prstGeom prst="rect">
            <a:avLst/>
          </a:prstGeom>
          <a:solidFill>
            <a:srgbClr val="085796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US" b="1"/>
              <a:t>Scoring: Phase 1</a:t>
            </a:r>
            <a:endParaRPr/>
          </a:p>
        </p:txBody>
      </p:sp>
      <p:sp>
        <p:nvSpPr>
          <p:cNvPr id="165" name="Google Shape;165;g3b2cd296045_0_14"/>
          <p:cNvSpPr txBox="1">
            <a:spLocks noGrp="1"/>
          </p:cNvSpPr>
          <p:nvPr>
            <p:ph type="ftr" idx="11"/>
          </p:nvPr>
        </p:nvSpPr>
        <p:spPr>
          <a:xfrm>
            <a:off x="2874026" y="6356351"/>
            <a:ext cx="3396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Construction and Materials Management System </a:t>
            </a:r>
            <a:endParaRPr/>
          </a:p>
        </p:txBody>
      </p:sp>
      <p:sp>
        <p:nvSpPr>
          <p:cNvPr id="166" name="Google Shape;166;g3b2cd296045_0_14"/>
          <p:cNvSpPr txBox="1">
            <a:spLocks noGrp="1"/>
          </p:cNvSpPr>
          <p:nvPr>
            <p:ph type="sldNum" idx="12"/>
          </p:nvPr>
        </p:nvSpPr>
        <p:spPr>
          <a:xfrm>
            <a:off x="6391848" y="6322919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  <p:graphicFrame>
        <p:nvGraphicFramePr>
          <p:cNvPr id="167" name="Google Shape;167;g3b2cd296045_0_14"/>
          <p:cNvGraphicFramePr/>
          <p:nvPr/>
        </p:nvGraphicFramePr>
        <p:xfrm>
          <a:off x="995250" y="1357525"/>
          <a:ext cx="3000000" cy="3000000"/>
        </p:xfrm>
        <a:graphic>
          <a:graphicData uri="http://schemas.openxmlformats.org/drawingml/2006/table">
            <a:tbl>
              <a:tblPr bandRow="1">
                <a:noFill/>
                <a:tableStyleId>{7D1634A9-392F-4965-AE68-42E51E141D0F}</a:tableStyleId>
              </a:tblPr>
              <a:tblGrid>
                <a:gridCol w="6052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011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2797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>
                          <a:latin typeface="Arial"/>
                          <a:ea typeface="Arial"/>
                          <a:cs typeface="Arial"/>
                          <a:sym typeface="Arial"/>
                        </a:rPr>
                        <a:t>Phase 1: Detailed Technical Response (1000 Total Points Possible)</a:t>
                      </a:r>
                      <a:endParaRPr sz="12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25400" marR="25400" marT="25400" marB="2540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25400" marR="25400" marT="25400" marB="2540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4775">
                <a:tc rowSpan="2"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>
                          <a:latin typeface="Arial"/>
                          <a:ea typeface="Arial"/>
                          <a:cs typeface="Arial"/>
                          <a:sym typeface="Arial"/>
                        </a:rPr>
                        <a:t>EVALUATION CRITERIA</a:t>
                      </a:r>
                      <a:endParaRPr sz="1200" b="1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25400" marR="25400" marT="25400" marB="2540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2"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>
                          <a:latin typeface="Arial"/>
                          <a:ea typeface="Arial"/>
                          <a:cs typeface="Arial"/>
                          <a:sym typeface="Arial"/>
                        </a:rPr>
                        <a:t>Points Possible</a:t>
                      </a:r>
                      <a:endParaRPr sz="1200" b="1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25400" marR="25400" marT="25400" marB="2540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367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>
                          <a:latin typeface="Arial"/>
                          <a:ea typeface="Arial"/>
                          <a:cs typeface="Arial"/>
                          <a:sym typeface="Arial"/>
                        </a:rPr>
                        <a:t>1. Understanding and Experience (150 points)</a:t>
                      </a:r>
                      <a:endParaRPr sz="12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25400" marR="25400" marT="25400" marB="2540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25400" marR="25400" marT="25400" marB="2540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Arial"/>
                          <a:ea typeface="Arial"/>
                          <a:cs typeface="Arial"/>
                          <a:sym typeface="Arial"/>
                        </a:rPr>
                        <a:t>Clear grasp of ALDOT construction and materials management, and best practices</a:t>
                      </a:r>
                      <a:endParaRPr sz="12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25400" marR="25400" marT="25400" marB="2540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Arial"/>
                          <a:ea typeface="Arial"/>
                          <a:cs typeface="Arial"/>
                          <a:sym typeface="Arial"/>
                        </a:rPr>
                        <a:t>100</a:t>
                      </a:r>
                      <a:endParaRPr sz="12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25400" marR="25400" marT="25400" marB="2540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Arial"/>
                          <a:ea typeface="Arial"/>
                          <a:cs typeface="Arial"/>
                          <a:sym typeface="Arial"/>
                        </a:rPr>
                        <a:t>Demonstrated experience with DOTs or similar public agencies</a:t>
                      </a:r>
                      <a:endParaRPr sz="12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25400" marR="25400" marT="25400" marB="2540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Arial"/>
                          <a:ea typeface="Arial"/>
                          <a:cs typeface="Arial"/>
                          <a:sym typeface="Arial"/>
                        </a:rPr>
                        <a:t>25</a:t>
                      </a:r>
                      <a:endParaRPr sz="12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25400" marR="25400" marT="25400" marB="2540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797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Arial"/>
                          <a:ea typeface="Arial"/>
                          <a:cs typeface="Arial"/>
                          <a:sym typeface="Arial"/>
                        </a:rPr>
                        <a:t>Reference letters from a minimum of two projects</a:t>
                      </a:r>
                      <a:endParaRPr sz="12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25400" marR="25400" marT="25400" marB="2540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Arial"/>
                          <a:ea typeface="Arial"/>
                          <a:cs typeface="Arial"/>
                          <a:sym typeface="Arial"/>
                        </a:rPr>
                        <a:t>25</a:t>
                      </a:r>
                      <a:endParaRPr sz="12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25400" marR="25400" marT="25400" marB="2540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>
                          <a:latin typeface="Arial"/>
                          <a:ea typeface="Arial"/>
                          <a:cs typeface="Arial"/>
                          <a:sym typeface="Arial"/>
                        </a:rPr>
                        <a:t>2. Team Structure and Personnel (125 points)</a:t>
                      </a:r>
                      <a:endParaRPr sz="12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25400" marR="25400" marT="25400" marB="2540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25400" marR="25400" marT="25400" marB="2540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Arial"/>
                          <a:ea typeface="Arial"/>
                          <a:cs typeface="Arial"/>
                          <a:sym typeface="Arial"/>
                        </a:rPr>
                        <a:t>Roles and credentials of key personnel on project team</a:t>
                      </a:r>
                      <a:endParaRPr sz="12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25400" marR="25400" marT="25400" marB="2540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Arial"/>
                          <a:ea typeface="Arial"/>
                          <a:cs typeface="Arial"/>
                          <a:sym typeface="Arial"/>
                        </a:rPr>
                        <a:t>75</a:t>
                      </a:r>
                      <a:endParaRPr sz="12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25400" marR="25400" marT="25400" marB="2540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Arial"/>
                          <a:ea typeface="Arial"/>
                          <a:cs typeface="Arial"/>
                          <a:sym typeface="Arial"/>
                        </a:rPr>
                        <a:t>Recent successes on similarly scoped project experiences</a:t>
                      </a:r>
                      <a:endParaRPr sz="12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25400" marR="25400" marT="25400" marB="2540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Arial"/>
                          <a:ea typeface="Arial"/>
                          <a:cs typeface="Arial"/>
                          <a:sym typeface="Arial"/>
                        </a:rPr>
                        <a:t>50</a:t>
                      </a:r>
                      <a:endParaRPr sz="12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25400" marR="25400" marT="25400" marB="2540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051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>
                          <a:latin typeface="Arial"/>
                          <a:ea typeface="Arial"/>
                          <a:cs typeface="Arial"/>
                          <a:sym typeface="Arial"/>
                        </a:rPr>
                        <a:t>3. Firm's Implementation Capability (225 points)</a:t>
                      </a:r>
                      <a:endParaRPr sz="12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25400" marR="25400" marT="25400" marB="2540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25400" marR="25400" marT="25400" marB="2540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Arial"/>
                          <a:ea typeface="Arial"/>
                          <a:cs typeface="Arial"/>
                          <a:sym typeface="Arial"/>
                        </a:rPr>
                        <a:t>Implementation approach</a:t>
                      </a:r>
                      <a:endParaRPr sz="12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25400" marR="25400" marT="25400" marB="2540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Arial"/>
                          <a:ea typeface="Arial"/>
                          <a:cs typeface="Arial"/>
                          <a:sym typeface="Arial"/>
                        </a:rPr>
                        <a:t>100</a:t>
                      </a:r>
                      <a:endParaRPr sz="12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25400" marR="25400" marT="25400" marB="2540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Arial"/>
                          <a:ea typeface="Arial"/>
                          <a:cs typeface="Arial"/>
                          <a:sym typeface="Arial"/>
                        </a:rPr>
                        <a:t>Project and change management approach</a:t>
                      </a:r>
                      <a:endParaRPr sz="12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25400" marR="25400" marT="25400" marB="2540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Arial"/>
                          <a:ea typeface="Arial"/>
                          <a:cs typeface="Arial"/>
                          <a:sym typeface="Arial"/>
                        </a:rPr>
                        <a:t>75</a:t>
                      </a:r>
                      <a:endParaRPr sz="12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25400" marR="25400" marT="25400" marB="2540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Arial"/>
                          <a:ea typeface="Arial"/>
                          <a:cs typeface="Arial"/>
                          <a:sym typeface="Arial"/>
                        </a:rPr>
                        <a:t>QA/QC and Testing plan</a:t>
                      </a:r>
                      <a:endParaRPr sz="12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25400" marR="25400" marT="25400" marB="2540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Arial"/>
                          <a:ea typeface="Arial"/>
                          <a:cs typeface="Arial"/>
                          <a:sym typeface="Arial"/>
                        </a:rPr>
                        <a:t>50</a:t>
                      </a:r>
                      <a:endParaRPr sz="12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25400" marR="25400" marT="25400" marB="2540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051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>
                          <a:latin typeface="Arial"/>
                          <a:ea typeface="Arial"/>
                          <a:cs typeface="Arial"/>
                          <a:sym typeface="Arial"/>
                        </a:rPr>
                        <a:t>4. Solution's Capability (500 points)</a:t>
                      </a:r>
                      <a:endParaRPr sz="12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25400" marR="25400" marT="25400" marB="2540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25400" marR="25400" marT="25400" marB="2540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Arial"/>
                          <a:ea typeface="Arial"/>
                          <a:cs typeface="Arial"/>
                          <a:sym typeface="Arial"/>
                        </a:rPr>
                        <a:t>Ability to meet mandatory requirements out of the box or with configuration</a:t>
                      </a:r>
                      <a:endParaRPr sz="12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25400" marR="25400" marT="25400" marB="2540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Arial"/>
                          <a:ea typeface="Arial"/>
                          <a:cs typeface="Arial"/>
                          <a:sym typeface="Arial"/>
                        </a:rPr>
                        <a:t>300</a:t>
                      </a:r>
                      <a:endParaRPr sz="12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25400" marR="25400" marT="25400" marB="2540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Arial"/>
                          <a:ea typeface="Arial"/>
                          <a:cs typeface="Arial"/>
                          <a:sym typeface="Arial"/>
                        </a:rPr>
                        <a:t>Ability to interact/interface with ALDOT key systems</a:t>
                      </a:r>
                      <a:endParaRPr sz="12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25400" marR="25400" marT="25400" marB="2540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Arial"/>
                          <a:ea typeface="Arial"/>
                          <a:cs typeface="Arial"/>
                          <a:sym typeface="Arial"/>
                        </a:rPr>
                        <a:t>125</a:t>
                      </a:r>
                      <a:endParaRPr sz="12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25400" marR="25400" marT="25400" marB="2540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Arial"/>
                          <a:ea typeface="Arial"/>
                          <a:cs typeface="Arial"/>
                          <a:sym typeface="Arial"/>
                        </a:rPr>
                        <a:t>Querying and reporting capabilities</a:t>
                      </a:r>
                      <a:endParaRPr sz="12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25400" marR="25400" marT="25400" marB="2540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Arial"/>
                          <a:ea typeface="Arial"/>
                          <a:cs typeface="Arial"/>
                          <a:sym typeface="Arial"/>
                        </a:rPr>
                        <a:t>75</a:t>
                      </a:r>
                      <a:endParaRPr sz="12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25400" marR="25400" marT="25400" marB="2540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3b2cd296045_0_24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1237800"/>
          </a:xfrm>
          <a:prstGeom prst="rect">
            <a:avLst/>
          </a:prstGeom>
          <a:solidFill>
            <a:srgbClr val="085796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US" b="1"/>
              <a:t>Scoring: Phase 2</a:t>
            </a:r>
            <a:endParaRPr/>
          </a:p>
        </p:txBody>
      </p:sp>
      <p:sp>
        <p:nvSpPr>
          <p:cNvPr id="173" name="Google Shape;173;g3b2cd296045_0_24"/>
          <p:cNvSpPr txBox="1">
            <a:spLocks noGrp="1"/>
          </p:cNvSpPr>
          <p:nvPr>
            <p:ph type="ftr" idx="11"/>
          </p:nvPr>
        </p:nvSpPr>
        <p:spPr>
          <a:xfrm>
            <a:off x="2874026" y="6356351"/>
            <a:ext cx="3396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Construction and Materials Management System </a:t>
            </a:r>
            <a:endParaRPr/>
          </a:p>
        </p:txBody>
      </p:sp>
      <p:sp>
        <p:nvSpPr>
          <p:cNvPr id="174" name="Google Shape;174;g3b2cd296045_0_24"/>
          <p:cNvSpPr txBox="1">
            <a:spLocks noGrp="1"/>
          </p:cNvSpPr>
          <p:nvPr>
            <p:ph type="sldNum" idx="12"/>
          </p:nvPr>
        </p:nvSpPr>
        <p:spPr>
          <a:xfrm>
            <a:off x="6391848" y="6322919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  <p:graphicFrame>
        <p:nvGraphicFramePr>
          <p:cNvPr id="175" name="Google Shape;175;g3b2cd296045_0_24"/>
          <p:cNvGraphicFramePr/>
          <p:nvPr/>
        </p:nvGraphicFramePr>
        <p:xfrm>
          <a:off x="1689100" y="14463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{F017CCF5-1A83-4908-99EE-240FE8E7207B}</a:tableStyleId>
              </a:tblPr>
              <a:tblGrid>
                <a:gridCol w="4927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5560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>
                          <a:latin typeface="Arial"/>
                          <a:ea typeface="Arial"/>
                          <a:cs typeface="Arial"/>
                          <a:sym typeface="Arial"/>
                        </a:rPr>
                        <a:t>Phase 2: Short-Listed Vendor Demonstration and Cost </a:t>
                      </a:r>
                      <a:endParaRPr sz="1400" b="1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>
                          <a:latin typeface="Arial"/>
                          <a:ea typeface="Arial"/>
                          <a:cs typeface="Arial"/>
                          <a:sym typeface="Arial"/>
                        </a:rPr>
                        <a:t>(1000 Total Points Possible)</a:t>
                      </a:r>
                      <a:endParaRPr sz="14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25400" marR="25400" marT="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25400" marR="25400" marT="0" marB="0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560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>
                          <a:latin typeface="Arial"/>
                          <a:ea typeface="Arial"/>
                          <a:cs typeface="Arial"/>
                          <a:sym typeface="Arial"/>
                        </a:rPr>
                        <a:t>EVALUATION CRITERIA</a:t>
                      </a:r>
                      <a:endParaRPr sz="14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25400" marR="2540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>
                          <a:latin typeface="Arial"/>
                          <a:ea typeface="Arial"/>
                          <a:cs typeface="Arial"/>
                          <a:sym typeface="Arial"/>
                        </a:rPr>
                        <a:t>Points Possible</a:t>
                      </a:r>
                      <a:endParaRPr sz="14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25400" marR="25400" marT="0" marB="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987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>
                          <a:latin typeface="Arial"/>
                          <a:ea typeface="Arial"/>
                          <a:cs typeface="Arial"/>
                          <a:sym typeface="Arial"/>
                        </a:rPr>
                        <a:t>1. Short-Listed Vendor Demonstration (800 points)</a:t>
                      </a:r>
                      <a:endParaRPr sz="14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25400" marR="2540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>
                          <a:latin typeface="Arial"/>
                          <a:ea typeface="Arial"/>
                          <a:cs typeface="Arial"/>
                          <a:sym typeface="Arial"/>
                        </a:rPr>
                        <a:t>800</a:t>
                      </a:r>
                      <a:endParaRPr sz="14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25400" marR="25400" marT="0" marB="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987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>
                          <a:latin typeface="Arial"/>
                          <a:ea typeface="Arial"/>
                          <a:cs typeface="Arial"/>
                          <a:sym typeface="Arial"/>
                        </a:rPr>
                        <a:t>2. Cost (200 points)</a:t>
                      </a:r>
                      <a:endParaRPr sz="14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25400" marR="2540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>
                          <a:latin typeface="Arial"/>
                          <a:ea typeface="Arial"/>
                          <a:cs typeface="Arial"/>
                          <a:sym typeface="Arial"/>
                        </a:rPr>
                        <a:t>200</a:t>
                      </a:r>
                      <a:endParaRPr sz="14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25400" marR="25400" marT="0" marB="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76" name="Google Shape;176;g3b2cd296045_0_24"/>
          <p:cNvSpPr txBox="1">
            <a:spLocks noGrp="1"/>
          </p:cNvSpPr>
          <p:nvPr>
            <p:ph type="body" idx="1"/>
          </p:nvPr>
        </p:nvSpPr>
        <p:spPr>
          <a:xfrm>
            <a:off x="628650" y="3093050"/>
            <a:ext cx="7886700" cy="308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Cost Formula: </a:t>
            </a:r>
            <a:endParaRPr sz="240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1"/>
              <a:t>Proposer A’s Price Points = Lowest Proposed Price/Proposer A Price * 200</a:t>
            </a:r>
            <a:endParaRPr sz="3000" b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b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/>
              <a:t>Example:</a:t>
            </a:r>
            <a:endParaRPr sz="2400" b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b="0"/>
          </a:p>
          <a:p>
            <a:pPr marL="4572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/>
              <a:t>Lowest Price = $1,000,000 </a:t>
            </a:r>
            <a:endParaRPr sz="1600" b="0"/>
          </a:p>
          <a:p>
            <a:pPr marL="4572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600" b="0"/>
              <a:t>Proposer A Price = $1,500,000</a:t>
            </a:r>
            <a:endParaRPr sz="1600" b="0">
              <a:highlight>
                <a:srgbClr val="F4CCCC"/>
              </a:highlight>
            </a:endParaRPr>
          </a:p>
          <a:p>
            <a:pPr marL="4572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600" b="0" i="1"/>
          </a:p>
          <a:p>
            <a:pPr marL="4572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600" b="0"/>
              <a:t>Proposer A receives 1,000,000/1,500,000 * 200 = </a:t>
            </a:r>
            <a:r>
              <a:rPr lang="en-US" sz="1600"/>
              <a:t>133 points</a:t>
            </a:r>
            <a:endParaRPr sz="3300" b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6"/>
          <p:cNvSpPr txBox="1">
            <a:spLocks noGrp="1"/>
          </p:cNvSpPr>
          <p:nvPr>
            <p:ph type="ftr" idx="11"/>
          </p:nvPr>
        </p:nvSpPr>
        <p:spPr>
          <a:xfrm>
            <a:off x="2874026" y="6356351"/>
            <a:ext cx="339594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Construction and Materials Management System </a:t>
            </a:r>
            <a:endParaRPr/>
          </a:p>
        </p:txBody>
      </p:sp>
      <p:sp>
        <p:nvSpPr>
          <p:cNvPr id="183" name="Google Shape;183;p6"/>
          <p:cNvSpPr txBox="1">
            <a:spLocks noGrp="1"/>
          </p:cNvSpPr>
          <p:nvPr>
            <p:ph type="sldNum" idx="12"/>
          </p:nvPr>
        </p:nvSpPr>
        <p:spPr>
          <a:xfrm>
            <a:off x="6391848" y="6322919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  <p:sp>
        <p:nvSpPr>
          <p:cNvPr id="184" name="Google Shape;184;p6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1237668"/>
          </a:xfrm>
          <a:prstGeom prst="rect">
            <a:avLst/>
          </a:prstGeom>
          <a:solidFill>
            <a:srgbClr val="085796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US" b="1"/>
              <a:t>Vendor Questions to ALDOT</a:t>
            </a:r>
            <a:endParaRPr/>
          </a:p>
        </p:txBody>
      </p:sp>
      <p:sp>
        <p:nvSpPr>
          <p:cNvPr id="185" name="Google Shape;185;p6"/>
          <p:cNvSpPr/>
          <p:nvPr/>
        </p:nvSpPr>
        <p:spPr>
          <a:xfrm>
            <a:off x="-114300" y="2682753"/>
            <a:ext cx="9372600" cy="22467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0" b="1" i="0" u="none" strike="noStrike" cap="none">
                <a:solidFill>
                  <a:srgbClr val="085898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14000" b="1" i="0" u="none" strike="noStrike" cap="none">
              <a:solidFill>
                <a:srgbClr val="08589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1237668"/>
          </a:xfrm>
          <a:prstGeom prst="rect">
            <a:avLst/>
          </a:prstGeom>
          <a:solidFill>
            <a:srgbClr val="085796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US"/>
              <a:t>Agenda</a:t>
            </a:r>
            <a:endParaRPr/>
          </a:p>
        </p:txBody>
      </p:sp>
      <p:sp>
        <p:nvSpPr>
          <p:cNvPr id="101" name="Google Shape;101;p2"/>
          <p:cNvSpPr txBox="1">
            <a:spLocks noGrp="1"/>
          </p:cNvSpPr>
          <p:nvPr>
            <p:ph type="body" idx="1"/>
          </p:nvPr>
        </p:nvSpPr>
        <p:spPr>
          <a:xfrm>
            <a:off x="628650" y="1509311"/>
            <a:ext cx="7886700" cy="4667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3:00 – 3:15pm: </a:t>
            </a:r>
            <a:r>
              <a:rPr lang="en-US" b="0"/>
              <a:t>Introductions</a:t>
            </a: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b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3:15 – 3:30pm: </a:t>
            </a:r>
            <a:r>
              <a:rPr lang="en-US" b="0"/>
              <a:t>Project Overview and Objectives</a:t>
            </a: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b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3:30 – 4:00pm: </a:t>
            </a:r>
            <a:r>
              <a:rPr lang="en-US" b="0"/>
              <a:t>Key Project Dates, Mandatory Minimum Requirements, Scoring</a:t>
            </a: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b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4:00 – 4:30pm: </a:t>
            </a:r>
            <a:r>
              <a:rPr lang="en-US" b="0"/>
              <a:t>Vendor Questions to ALDOT</a:t>
            </a: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sp>
        <p:nvSpPr>
          <p:cNvPr id="102" name="Google Shape;102;p2"/>
          <p:cNvSpPr txBox="1">
            <a:spLocks noGrp="1"/>
          </p:cNvSpPr>
          <p:nvPr>
            <p:ph type="ftr" idx="11"/>
          </p:nvPr>
        </p:nvSpPr>
        <p:spPr>
          <a:xfrm>
            <a:off x="2874026" y="6356351"/>
            <a:ext cx="3396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Construction and Materials Management System </a:t>
            </a:r>
            <a:endParaRPr/>
          </a:p>
        </p:txBody>
      </p:sp>
      <p:sp>
        <p:nvSpPr>
          <p:cNvPr id="103" name="Google Shape;103;p2"/>
          <p:cNvSpPr txBox="1">
            <a:spLocks noGrp="1"/>
          </p:cNvSpPr>
          <p:nvPr>
            <p:ph type="sldNum" idx="12"/>
          </p:nvPr>
        </p:nvSpPr>
        <p:spPr>
          <a:xfrm>
            <a:off x="6391848" y="6322919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3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1237668"/>
          </a:xfrm>
          <a:prstGeom prst="rect">
            <a:avLst/>
          </a:prstGeom>
          <a:solidFill>
            <a:srgbClr val="085796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US" b="1"/>
              <a:t>Introductions</a:t>
            </a:r>
            <a:endParaRPr b="1"/>
          </a:p>
        </p:txBody>
      </p:sp>
      <p:sp>
        <p:nvSpPr>
          <p:cNvPr id="109" name="Google Shape;109;p3"/>
          <p:cNvSpPr txBox="1">
            <a:spLocks noGrp="1"/>
          </p:cNvSpPr>
          <p:nvPr>
            <p:ph type="body" idx="1"/>
          </p:nvPr>
        </p:nvSpPr>
        <p:spPr>
          <a:xfrm>
            <a:off x="628650" y="1509311"/>
            <a:ext cx="7886700" cy="4667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349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Char char="•"/>
            </a:pPr>
            <a:r>
              <a:rPr lang="en-US" sz="2900" b="0"/>
              <a:t>DOT project team and support</a:t>
            </a:r>
            <a:endParaRPr sz="2900" b="0"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2900" b="0"/>
          </a:p>
          <a:p>
            <a:pPr marL="228600" lvl="0" indent="-2349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900"/>
              <a:buChar char="•"/>
            </a:pPr>
            <a:r>
              <a:rPr lang="en-US" sz="2900" b="0"/>
              <a:t>Vendors and companies</a:t>
            </a:r>
            <a:endParaRPr sz="2900" b="0"/>
          </a:p>
        </p:txBody>
      </p:sp>
      <p:sp>
        <p:nvSpPr>
          <p:cNvPr id="110" name="Google Shape;110;p3"/>
          <p:cNvSpPr txBox="1">
            <a:spLocks noGrp="1"/>
          </p:cNvSpPr>
          <p:nvPr>
            <p:ph type="ftr" idx="11"/>
          </p:nvPr>
        </p:nvSpPr>
        <p:spPr>
          <a:xfrm>
            <a:off x="2874026" y="6356351"/>
            <a:ext cx="339594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Construction and Materials Management System </a:t>
            </a:r>
            <a:endParaRPr/>
          </a:p>
        </p:txBody>
      </p:sp>
      <p:sp>
        <p:nvSpPr>
          <p:cNvPr id="111" name="Google Shape;111;p3"/>
          <p:cNvSpPr txBox="1">
            <a:spLocks noGrp="1"/>
          </p:cNvSpPr>
          <p:nvPr>
            <p:ph type="sldNum" idx="12"/>
          </p:nvPr>
        </p:nvSpPr>
        <p:spPr>
          <a:xfrm>
            <a:off x="6391848" y="6322919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4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1237668"/>
          </a:xfrm>
          <a:prstGeom prst="rect">
            <a:avLst/>
          </a:prstGeom>
          <a:solidFill>
            <a:srgbClr val="085796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US" b="1"/>
              <a:t>Project Overview and Objectives</a:t>
            </a:r>
            <a:endParaRPr/>
          </a:p>
        </p:txBody>
      </p:sp>
      <p:sp>
        <p:nvSpPr>
          <p:cNvPr id="117" name="Google Shape;117;p4"/>
          <p:cNvSpPr txBox="1">
            <a:spLocks noGrp="1"/>
          </p:cNvSpPr>
          <p:nvPr>
            <p:ph type="body" idx="1"/>
          </p:nvPr>
        </p:nvSpPr>
        <p:spPr>
          <a:xfrm>
            <a:off x="628650" y="1509311"/>
            <a:ext cx="7886700" cy="4667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406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 b="0"/>
              <a:t>CAMMS provides about 70 percent of ALDOT’s desired functionality for construction management. </a:t>
            </a:r>
            <a:endParaRPr b="0"/>
          </a:p>
          <a:p>
            <a:pPr marL="4572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b="0"/>
          </a:p>
          <a:p>
            <a:pPr marL="457200" lvl="0" indent="-406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 b="0"/>
              <a:t>The materials and testing functionality currently provides about 40 percent of ALDOT’s desired functionality.</a:t>
            </a:r>
            <a:endParaRPr b="0"/>
          </a:p>
        </p:txBody>
      </p:sp>
      <p:sp>
        <p:nvSpPr>
          <p:cNvPr id="118" name="Google Shape;118;p4"/>
          <p:cNvSpPr txBox="1">
            <a:spLocks noGrp="1"/>
          </p:cNvSpPr>
          <p:nvPr>
            <p:ph type="ftr" idx="11"/>
          </p:nvPr>
        </p:nvSpPr>
        <p:spPr>
          <a:xfrm>
            <a:off x="2874026" y="6356351"/>
            <a:ext cx="339594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Construction and Materials Management System </a:t>
            </a:r>
            <a:endParaRPr/>
          </a:p>
        </p:txBody>
      </p:sp>
      <p:sp>
        <p:nvSpPr>
          <p:cNvPr id="119" name="Google Shape;119;p4"/>
          <p:cNvSpPr txBox="1">
            <a:spLocks noGrp="1"/>
          </p:cNvSpPr>
          <p:nvPr>
            <p:ph type="sldNum" idx="12"/>
          </p:nvPr>
        </p:nvSpPr>
        <p:spPr>
          <a:xfrm>
            <a:off x="6391848" y="6322919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3ad3e401283_0_0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1237800"/>
          </a:xfrm>
          <a:prstGeom prst="rect">
            <a:avLst/>
          </a:prstGeom>
          <a:solidFill>
            <a:srgbClr val="085796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US" b="1"/>
              <a:t>Project Overview and Objectives</a:t>
            </a:r>
            <a:endParaRPr/>
          </a:p>
        </p:txBody>
      </p:sp>
      <p:sp>
        <p:nvSpPr>
          <p:cNvPr id="125" name="Google Shape;125;g3ad3e401283_0_0"/>
          <p:cNvSpPr txBox="1">
            <a:spLocks noGrp="1"/>
          </p:cNvSpPr>
          <p:nvPr>
            <p:ph type="body" idx="1"/>
          </p:nvPr>
        </p:nvSpPr>
        <p:spPr>
          <a:xfrm>
            <a:off x="628650" y="1509311"/>
            <a:ext cx="7886700" cy="46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406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Option 1</a:t>
            </a:r>
            <a:endParaRPr/>
          </a:p>
          <a:p>
            <a:pPr marL="914400" lvl="1" indent="-381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Full replacement of the existing CAMMS system</a:t>
            </a:r>
            <a:endParaRPr b="0"/>
          </a:p>
          <a:p>
            <a:pPr marL="4572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b="0"/>
          </a:p>
          <a:p>
            <a:pPr marL="457200" lvl="0" indent="-406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Option 2</a:t>
            </a:r>
            <a:endParaRPr/>
          </a:p>
          <a:p>
            <a:pPr marL="914400" lvl="1" indent="-381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Develop a solution to supplement and fully build out both the construction and materials and testing functionalities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0" indent="-406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Vendors may propose </a:t>
            </a:r>
            <a:r>
              <a:rPr lang="en-US" i="1" u="sng"/>
              <a:t>one or both</a:t>
            </a:r>
            <a:r>
              <a:rPr lang="en-US"/>
              <a:t> of these </a:t>
            </a:r>
            <a:r>
              <a:rPr lang="en-US"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0"/>
                  </a:ext>
                </a:extLst>
              </a:rPr>
              <a:t>options</a:t>
            </a:r>
            <a:endParaRPr/>
          </a:p>
        </p:txBody>
      </p:sp>
      <p:sp>
        <p:nvSpPr>
          <p:cNvPr id="126" name="Google Shape;126;g3ad3e401283_0_0"/>
          <p:cNvSpPr txBox="1">
            <a:spLocks noGrp="1"/>
          </p:cNvSpPr>
          <p:nvPr>
            <p:ph type="ftr" idx="11"/>
          </p:nvPr>
        </p:nvSpPr>
        <p:spPr>
          <a:xfrm>
            <a:off x="2874026" y="6356351"/>
            <a:ext cx="3396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Construction and Materials Management System </a:t>
            </a:r>
            <a:endParaRPr/>
          </a:p>
        </p:txBody>
      </p:sp>
      <p:sp>
        <p:nvSpPr>
          <p:cNvPr id="127" name="Google Shape;127;g3ad3e401283_0_0"/>
          <p:cNvSpPr txBox="1">
            <a:spLocks noGrp="1"/>
          </p:cNvSpPr>
          <p:nvPr>
            <p:ph type="sldNum" idx="12"/>
          </p:nvPr>
        </p:nvSpPr>
        <p:spPr>
          <a:xfrm>
            <a:off x="6391848" y="6322919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3e7fce1e61f_0_0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1237800"/>
          </a:xfrm>
          <a:prstGeom prst="rect">
            <a:avLst/>
          </a:prstGeom>
          <a:solidFill>
            <a:srgbClr val="085796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US" b="1"/>
              <a:t>Project Overview and Objectives</a:t>
            </a:r>
            <a:endParaRPr/>
          </a:p>
        </p:txBody>
      </p:sp>
      <p:sp>
        <p:nvSpPr>
          <p:cNvPr id="133" name="Google Shape;133;g3e7fce1e61f_0_0"/>
          <p:cNvSpPr txBox="1">
            <a:spLocks noGrp="1"/>
          </p:cNvSpPr>
          <p:nvPr>
            <p:ph type="body" idx="1"/>
          </p:nvPr>
        </p:nvSpPr>
        <p:spPr>
          <a:xfrm>
            <a:off x="628650" y="1509311"/>
            <a:ext cx="7886700" cy="46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406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Each tab of the requirements has a </a:t>
            </a:r>
            <a:r>
              <a:rPr lang="en-US" i="1"/>
              <a:t>Current CAMMS Function</a:t>
            </a:r>
            <a:r>
              <a:rPr lang="en-US"/>
              <a:t> column</a:t>
            </a:r>
            <a:endParaRPr/>
          </a:p>
          <a:p>
            <a:pPr marL="4572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0" indent="-406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 b="0"/>
              <a:t>Option 1 must address </a:t>
            </a:r>
            <a:r>
              <a:rPr lang="en-US" b="0" u="sng"/>
              <a:t>all</a:t>
            </a:r>
            <a:r>
              <a:rPr lang="en-US" b="0"/>
              <a:t> requirements</a:t>
            </a:r>
            <a:endParaRPr b="0"/>
          </a:p>
          <a:p>
            <a:pPr marL="4572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b="0"/>
          </a:p>
          <a:p>
            <a:pPr marL="457200" lvl="0" indent="-406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 b="0"/>
              <a:t>Option 2 must address all requirements that are not a current CAMMS function</a:t>
            </a:r>
            <a:endParaRPr/>
          </a:p>
        </p:txBody>
      </p:sp>
      <p:sp>
        <p:nvSpPr>
          <p:cNvPr id="134" name="Google Shape;134;g3e7fce1e61f_0_0"/>
          <p:cNvSpPr txBox="1">
            <a:spLocks noGrp="1"/>
          </p:cNvSpPr>
          <p:nvPr>
            <p:ph type="ftr" idx="11"/>
          </p:nvPr>
        </p:nvSpPr>
        <p:spPr>
          <a:xfrm>
            <a:off x="2874026" y="6356351"/>
            <a:ext cx="3396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Construction and Materials Management System </a:t>
            </a:r>
            <a:endParaRPr/>
          </a:p>
        </p:txBody>
      </p:sp>
      <p:sp>
        <p:nvSpPr>
          <p:cNvPr id="135" name="Google Shape;135;g3e7fce1e61f_0_0"/>
          <p:cNvSpPr txBox="1">
            <a:spLocks noGrp="1"/>
          </p:cNvSpPr>
          <p:nvPr>
            <p:ph type="sldNum" idx="12"/>
          </p:nvPr>
        </p:nvSpPr>
        <p:spPr>
          <a:xfrm>
            <a:off x="6391848" y="6322919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5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1237668"/>
          </a:xfrm>
          <a:prstGeom prst="rect">
            <a:avLst/>
          </a:prstGeom>
          <a:solidFill>
            <a:srgbClr val="085796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US" b="1"/>
              <a:t>Key Project Dates</a:t>
            </a:r>
            <a:endParaRPr/>
          </a:p>
        </p:txBody>
      </p:sp>
      <p:sp>
        <p:nvSpPr>
          <p:cNvPr id="141" name="Google Shape;141;p5"/>
          <p:cNvSpPr txBox="1">
            <a:spLocks noGrp="1"/>
          </p:cNvSpPr>
          <p:nvPr>
            <p:ph type="ftr" idx="11"/>
          </p:nvPr>
        </p:nvSpPr>
        <p:spPr>
          <a:xfrm>
            <a:off x="2874026" y="6356351"/>
            <a:ext cx="339594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Construction and Materials Management System </a:t>
            </a:r>
            <a:endParaRPr/>
          </a:p>
        </p:txBody>
      </p:sp>
      <p:sp>
        <p:nvSpPr>
          <p:cNvPr id="142" name="Google Shape;142;p5"/>
          <p:cNvSpPr txBox="1">
            <a:spLocks noGrp="1"/>
          </p:cNvSpPr>
          <p:nvPr>
            <p:ph type="sldNum" idx="12"/>
          </p:nvPr>
        </p:nvSpPr>
        <p:spPr>
          <a:xfrm>
            <a:off x="6391848" y="6322919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  <p:graphicFrame>
        <p:nvGraphicFramePr>
          <p:cNvPr id="143" name="Google Shape;143;p5"/>
          <p:cNvGraphicFramePr/>
          <p:nvPr/>
        </p:nvGraphicFramePr>
        <p:xfrm>
          <a:off x="852563" y="16602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{649ADA3C-2645-48F4-A9A7-E8956AD46AB7}</a:tableStyleId>
              </a:tblPr>
              <a:tblGrid>
                <a:gridCol w="44655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311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747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CAMMS Review Period for Vendors</a:t>
                      </a:r>
                      <a:endParaRPr sz="1600"/>
                    </a:p>
                  </a:txBody>
                  <a:tcPr marL="625" marR="625" marT="625" marB="625" anchor="ctr">
                    <a:lnL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May 14 - June 4, 2026</a:t>
                      </a:r>
                      <a:endParaRPr sz="1600"/>
                    </a:p>
                  </a:txBody>
                  <a:tcPr marL="625" marR="625" marT="625" marB="625" anchor="ctr">
                    <a:lnL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732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Q&amp;A session with interested vendors (one hour)</a:t>
                      </a:r>
                      <a:endParaRPr sz="1600"/>
                    </a:p>
                  </a:txBody>
                  <a:tcPr marL="625" marR="625" marT="625" marB="625" anchor="ctr">
                    <a:lnL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May 27-29, 2026</a:t>
                      </a:r>
                      <a:endParaRPr sz="1600"/>
                    </a:p>
                  </a:txBody>
                  <a:tcPr marL="625" marR="625" marT="625" marB="625" anchor="ctr">
                    <a:lnL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747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Deadline to Submit Questions</a:t>
                      </a:r>
                      <a:endParaRPr sz="1600"/>
                    </a:p>
                  </a:txBody>
                  <a:tcPr marL="625" marR="625" marT="625" marB="625" anchor="ctr">
                    <a:lnL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June 5, 2026</a:t>
                      </a:r>
                      <a:endParaRPr sz="1600"/>
                    </a:p>
                  </a:txBody>
                  <a:tcPr marL="625" marR="625" marT="625" marB="625" anchor="ctr">
                    <a:lnL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747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Official Responses to Questions Posted</a:t>
                      </a:r>
                      <a:endParaRPr sz="1600"/>
                    </a:p>
                  </a:txBody>
                  <a:tcPr marL="625" marR="625" marT="625" marB="625" anchor="ctr">
                    <a:lnL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June 12, 2026</a:t>
                      </a:r>
                      <a:endParaRPr sz="1600"/>
                    </a:p>
                  </a:txBody>
                  <a:tcPr marL="625" marR="625" marT="625" marB="625" anchor="ctr">
                    <a:lnL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747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Proposals Due</a:t>
                      </a:r>
                      <a:endParaRPr sz="1600"/>
                    </a:p>
                  </a:txBody>
                  <a:tcPr marL="625" marR="625" marT="625" marB="625" anchor="ctr">
                    <a:lnL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June 26, 2026</a:t>
                      </a:r>
                      <a:endParaRPr sz="1600"/>
                    </a:p>
                  </a:txBody>
                  <a:tcPr marL="625" marR="625" marT="625" marB="625" anchor="ctr">
                    <a:lnL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747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Evaluation of Proposals</a:t>
                      </a:r>
                      <a:endParaRPr sz="1600"/>
                    </a:p>
                  </a:txBody>
                  <a:tcPr marL="625" marR="625" marT="625" marB="625" anchor="ctr">
                    <a:lnL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July 6-24, 2026</a:t>
                      </a:r>
                      <a:endParaRPr sz="1600"/>
                    </a:p>
                  </a:txBody>
                  <a:tcPr marL="625" marR="625" marT="625" marB="625" anchor="ctr">
                    <a:lnL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732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Short-listed Firms Demonstrations &amp; Evaluations</a:t>
                      </a:r>
                      <a:endParaRPr sz="1600"/>
                    </a:p>
                  </a:txBody>
                  <a:tcPr marL="625" marR="625" marT="625" marB="625" anchor="ctr">
                    <a:lnL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September 21 - October 9, 2026</a:t>
                      </a:r>
                      <a:endParaRPr sz="1600"/>
                    </a:p>
                  </a:txBody>
                  <a:tcPr marL="625" marR="625" marT="625" marB="625" anchor="ctr">
                    <a:lnL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747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Anticipated Notice of Selection</a:t>
                      </a:r>
                      <a:endParaRPr sz="1600"/>
                    </a:p>
                  </a:txBody>
                  <a:tcPr marL="625" marR="625" marT="625" marB="625" anchor="ctr">
                    <a:lnL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October 26-30, 2026</a:t>
                      </a:r>
                      <a:endParaRPr sz="1600"/>
                    </a:p>
                  </a:txBody>
                  <a:tcPr marL="625" marR="625" marT="625" marB="625" anchor="ctr">
                    <a:lnL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3b2cd296045_0_0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1237800"/>
          </a:xfrm>
          <a:prstGeom prst="rect">
            <a:avLst/>
          </a:prstGeom>
          <a:solidFill>
            <a:srgbClr val="085796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r>
              <a:rPr lang="en-US" b="1"/>
              <a:t>Mandatory Minimum Requirements</a:t>
            </a:r>
            <a:endParaRPr/>
          </a:p>
        </p:txBody>
      </p:sp>
      <p:sp>
        <p:nvSpPr>
          <p:cNvPr id="149" name="Google Shape;149;g3b2cd296045_0_0"/>
          <p:cNvSpPr txBox="1">
            <a:spLocks noGrp="1"/>
          </p:cNvSpPr>
          <p:nvPr>
            <p:ph type="body" idx="1"/>
          </p:nvPr>
        </p:nvSpPr>
        <p:spPr>
          <a:xfrm>
            <a:off x="628650" y="1509311"/>
            <a:ext cx="7886700" cy="46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406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AutoNum type="arabicPeriod"/>
            </a:pPr>
            <a:r>
              <a:rPr lang="en-US" b="0" dirty="0"/>
              <a:t>Commercially available software application.</a:t>
            </a:r>
            <a:endParaRPr b="0" dirty="0"/>
          </a:p>
          <a:p>
            <a:pPr marL="971550" lvl="0" indent="-5143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b="0" dirty="0"/>
          </a:p>
          <a:p>
            <a:pPr marL="457200" lvl="0" indent="-406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AutoNum type="arabicPeriod"/>
            </a:pPr>
            <a:r>
              <a:rPr lang="en-US" b="0" dirty="0"/>
              <a:t>Successful implementation for two (2) public agencies with similar size and scope as ALDOT. </a:t>
            </a:r>
            <a:endParaRPr b="0" dirty="0"/>
          </a:p>
          <a:p>
            <a:pPr marL="971550" lvl="0" indent="-5143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b="0" dirty="0"/>
          </a:p>
          <a:p>
            <a:pPr marL="457200" lvl="0" indent="-406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AutoNum type="arabicPeriod"/>
            </a:pPr>
            <a:r>
              <a:rPr lang="en-US" b="0" dirty="0"/>
              <a:t>Reference letters from the two public agencies noted above.</a:t>
            </a:r>
            <a:endParaRPr b="0" dirty="0"/>
          </a:p>
          <a:p>
            <a:pPr marL="971550" lvl="0" indent="-5143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b="0" dirty="0"/>
          </a:p>
          <a:p>
            <a:pPr marL="457200" lvl="0" indent="-406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AutoNum type="arabicPeriod"/>
            </a:pPr>
            <a:r>
              <a:rPr lang="en-US" b="0" dirty="0"/>
              <a:t>SaaS pricing for a total of ten (10) years from date of project initiation.</a:t>
            </a:r>
            <a:endParaRPr b="0"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50" name="Google Shape;150;g3b2cd296045_0_0"/>
          <p:cNvSpPr txBox="1">
            <a:spLocks noGrp="1"/>
          </p:cNvSpPr>
          <p:nvPr>
            <p:ph type="ftr" idx="11"/>
          </p:nvPr>
        </p:nvSpPr>
        <p:spPr>
          <a:xfrm>
            <a:off x="2874026" y="6356351"/>
            <a:ext cx="3396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Construction and Materials Management System </a:t>
            </a:r>
            <a:endParaRPr/>
          </a:p>
        </p:txBody>
      </p:sp>
      <p:sp>
        <p:nvSpPr>
          <p:cNvPr id="151" name="Google Shape;151;g3b2cd296045_0_0"/>
          <p:cNvSpPr txBox="1">
            <a:spLocks noGrp="1"/>
          </p:cNvSpPr>
          <p:nvPr>
            <p:ph type="sldNum" idx="12"/>
          </p:nvPr>
        </p:nvSpPr>
        <p:spPr>
          <a:xfrm>
            <a:off x="6391848" y="6322919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3b2cd296045_0_7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1237800"/>
          </a:xfrm>
          <a:prstGeom prst="rect">
            <a:avLst/>
          </a:prstGeom>
          <a:solidFill>
            <a:srgbClr val="085796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US" b="1"/>
              <a:t>Mandatory Minimums</a:t>
            </a:r>
            <a:endParaRPr/>
          </a:p>
        </p:txBody>
      </p:sp>
      <p:sp>
        <p:nvSpPr>
          <p:cNvPr id="157" name="Google Shape;157;g3b2cd296045_0_7"/>
          <p:cNvSpPr txBox="1">
            <a:spLocks noGrp="1"/>
          </p:cNvSpPr>
          <p:nvPr>
            <p:ph type="body" idx="1"/>
          </p:nvPr>
        </p:nvSpPr>
        <p:spPr>
          <a:xfrm>
            <a:off x="628650" y="1509311"/>
            <a:ext cx="7886700" cy="46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565150" lvl="0" indent="-5143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Font typeface="+mj-lt"/>
              <a:buAutoNum type="arabicPeriod" startAt="5"/>
            </a:pPr>
            <a:r>
              <a:rPr lang="en-US" b="0" dirty="0"/>
              <a:t>Mobile component that can be used by field staff at a minimum for Apple iOS and Android platforms.</a:t>
            </a:r>
            <a:endParaRPr b="0" dirty="0"/>
          </a:p>
          <a:p>
            <a:pPr marL="971550" lvl="0" indent="-5143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 startAt="5"/>
            </a:pPr>
            <a:endParaRPr b="0" dirty="0"/>
          </a:p>
          <a:p>
            <a:pPr marL="565150" lvl="0" indent="-5143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Font typeface="+mj-lt"/>
              <a:buAutoNum type="arabicPeriod" startAt="5"/>
            </a:pPr>
            <a:r>
              <a:rPr lang="en-US" b="0" dirty="0"/>
              <a:t>Bidirectional integration with ALDOT GIS data from both ALDOT and external sources along with other existing business systems as needed.</a:t>
            </a:r>
            <a:endParaRPr b="0" dirty="0"/>
          </a:p>
          <a:p>
            <a:pPr marL="971550" lvl="0" indent="-5143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 startAt="5"/>
            </a:pPr>
            <a:endParaRPr b="0" dirty="0"/>
          </a:p>
          <a:p>
            <a:pPr marL="565150" lvl="0" indent="-5143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Font typeface="+mj-lt"/>
              <a:buAutoNum type="arabicPeriod" startAt="5"/>
            </a:pPr>
            <a:r>
              <a:rPr lang="en-US" b="0" dirty="0"/>
              <a:t>Integration with existing CAMMS data. </a:t>
            </a:r>
            <a:endParaRPr b="0" dirty="0"/>
          </a:p>
          <a:p>
            <a:pPr marL="971550" lvl="0" indent="-5143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 startAt="5"/>
            </a:pPr>
            <a:endParaRPr b="0" dirty="0"/>
          </a:p>
          <a:p>
            <a:pPr marL="565150" lvl="0" indent="-5143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Font typeface="+mj-lt"/>
              <a:buAutoNum type="arabicPeriod" startAt="5"/>
            </a:pPr>
            <a:r>
              <a:rPr lang="en-US" b="0" dirty="0"/>
              <a:t>Include the level of effort that will be required by ALDOT staff for implementation. </a:t>
            </a:r>
            <a:endParaRPr b="0"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58" name="Google Shape;158;g3b2cd296045_0_7"/>
          <p:cNvSpPr txBox="1">
            <a:spLocks noGrp="1"/>
          </p:cNvSpPr>
          <p:nvPr>
            <p:ph type="ftr" idx="11"/>
          </p:nvPr>
        </p:nvSpPr>
        <p:spPr>
          <a:xfrm>
            <a:off x="2874026" y="6356351"/>
            <a:ext cx="3396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Construction and Materials Management System </a:t>
            </a:r>
            <a:endParaRPr/>
          </a:p>
        </p:txBody>
      </p:sp>
      <p:sp>
        <p:nvSpPr>
          <p:cNvPr id="159" name="Google Shape;159;g3b2cd296045_0_7"/>
          <p:cNvSpPr txBox="1">
            <a:spLocks noGrp="1"/>
          </p:cNvSpPr>
          <p:nvPr>
            <p:ph type="sldNum" idx="12"/>
          </p:nvPr>
        </p:nvSpPr>
        <p:spPr>
          <a:xfrm>
            <a:off x="6391848" y="6322919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Green Yellow">
      <a:dk1>
        <a:srgbClr val="000000"/>
      </a:dk1>
      <a:lt1>
        <a:srgbClr val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660</Words>
  <Application>Microsoft Office PowerPoint</Application>
  <PresentationFormat>On-screen Show (4:3)</PresentationFormat>
  <Paragraphs>142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Calibri</vt:lpstr>
      <vt:lpstr>Arial</vt:lpstr>
      <vt:lpstr>Arial Black</vt:lpstr>
      <vt:lpstr>Office Theme</vt:lpstr>
      <vt:lpstr>Construction and Materials Management System</vt:lpstr>
      <vt:lpstr>Agenda</vt:lpstr>
      <vt:lpstr>Introductions</vt:lpstr>
      <vt:lpstr>Project Overview and Objectives</vt:lpstr>
      <vt:lpstr>Project Overview and Objectives</vt:lpstr>
      <vt:lpstr>Project Overview and Objectives</vt:lpstr>
      <vt:lpstr>Key Project Dates</vt:lpstr>
      <vt:lpstr>Mandatory Minimum Requirements</vt:lpstr>
      <vt:lpstr>Mandatory Minimums</vt:lpstr>
      <vt:lpstr>Scoring: Phase 1</vt:lpstr>
      <vt:lpstr>Scoring: Phase 2</vt:lpstr>
      <vt:lpstr>Vendor Questions to ALDOT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Crystal Milam</dc:creator>
  <cp:lastModifiedBy>Rob Zilay</cp:lastModifiedBy>
  <cp:revision>1</cp:revision>
  <dcterms:created xsi:type="dcterms:W3CDTF">2019-06-03T15:56:16Z</dcterms:created>
  <dcterms:modified xsi:type="dcterms:W3CDTF">2026-05-18T14:20:32Z</dcterms:modified>
</cp:coreProperties>
</file>